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7"/>
  </p:notesMasterIdLst>
  <p:handoutMasterIdLst>
    <p:handoutMasterId r:id="rId8"/>
  </p:handoutMasterIdLst>
  <p:sldIdLst>
    <p:sldId id="528" r:id="rId2"/>
    <p:sldId id="568" r:id="rId3"/>
    <p:sldId id="569" r:id="rId4"/>
    <p:sldId id="571" r:id="rId5"/>
    <p:sldId id="572" r:id="rId6"/>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1185" userDrawn="1">
          <p15:clr>
            <a:srgbClr val="A4A3A4"/>
          </p15:clr>
        </p15:guide>
        <p15:guide id="2" pos="7197" userDrawn="1">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B1D254"/>
    <a:srgbClr val="0066FF"/>
    <a:srgbClr val="3399FF"/>
    <a:srgbClr val="EAEFF7"/>
    <a:srgbClr val="FF6600"/>
    <a:srgbClr val="1A4669"/>
    <a:srgbClr val="C6D254"/>
    <a:srgbClr val="2A6EA8"/>
    <a:srgbClr val="0F5C7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335" autoAdjust="0"/>
    <p:restoredTop sz="86483" autoAdjust="0"/>
  </p:normalViewPr>
  <p:slideViewPr>
    <p:cSldViewPr snapToGrid="0">
      <p:cViewPr varScale="1">
        <p:scale>
          <a:sx n="101" d="100"/>
          <a:sy n="101" d="100"/>
        </p:scale>
        <p:origin x="84" y="244"/>
      </p:cViewPr>
      <p:guideLst>
        <p:guide orient="horz" pos="1185"/>
        <p:guide pos="719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C246FE57-3F04-4823-B38D-EE8F3A94D2B1}" type="slidenum">
              <a:rPr lang="en-GB" altLang="en-US" sz="1200" smtClean="0">
                <a:latin typeface="Times New Roman" panose="02020603050405020304" pitchFamily="18" charset="0"/>
              </a:rPr>
              <a:pPr/>
              <a:t>1</a:t>
            </a:fld>
            <a:endParaRPr lang="en-GB" altLang="en-US" sz="1200">
              <a:latin typeface="Times New Roman" panose="02020603050405020304" pitchFamily="18" charset="0"/>
            </a:endParaRPr>
          </a:p>
        </p:txBody>
      </p:sp>
      <p:sp>
        <p:nvSpPr>
          <p:cNvPr id="6147" name="Rectangle 2"/>
          <p:cNvSpPr>
            <a:spLocks noGrp="1" noRot="1" noChangeAspect="1" noChangeArrowheads="1" noTextEdit="1"/>
          </p:cNvSpPr>
          <p:nvPr>
            <p:ph type="sldImg"/>
          </p:nvPr>
        </p:nvSpPr>
        <p:spPr>
          <a:xfrm>
            <a:off x="88900" y="742950"/>
            <a:ext cx="6621463" cy="3725863"/>
          </a:xfrm>
          <a:ln/>
        </p:spPr>
      </p:sp>
      <p:sp>
        <p:nvSpPr>
          <p:cNvPr id="6148"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0663293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Content Placeholder 4">
            <a:extLst>
              <a:ext uri="{FF2B5EF4-FFF2-40B4-BE49-F238E27FC236}">
                <a16:creationId xmlns:a16="http://schemas.microsoft.com/office/drawing/2014/main" id="{84B5C43D-BC45-2816-CE60-49F997C8CD24}"/>
              </a:ext>
            </a:extLst>
          </p:cNvPr>
          <p:cNvSpPr>
            <a:spLocks noGrp="1"/>
          </p:cNvSpPr>
          <p:nvPr>
            <p:ph sz="quarter" idx="10"/>
          </p:nvPr>
        </p:nvSpPr>
        <p:spPr>
          <a:xfrm>
            <a:off x="10487025" y="1463675"/>
            <a:ext cx="914400" cy="9144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138740"/>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255984"/>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p:cNvSpPr txBox="1">
            <a:spLocks noChangeArrowheads="1"/>
          </p:cNvSpPr>
          <p:nvPr userDrawn="1"/>
        </p:nvSpPr>
        <p:spPr bwMode="auto">
          <a:xfrm>
            <a:off x="11191875" y="6592888"/>
            <a:ext cx="98742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00" b="1" dirty="0">
                <a:ln w="0"/>
                <a:latin typeface="Calibri" panose="020F0502020204030204" pitchFamily="34" charset="0"/>
              </a:rPr>
              <a:t>© 3GPP 2024</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338644"/>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a:latin typeface="Calibri" pitchFamily="34" charset="0"/>
            </a:endParaRP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www.3gpp.org/ftp/tsg_sa/WG6_MissionCritical/TSGS6_066_Gothenburg/docs/S6-251249.zip" TargetMode="External"/><Relationship Id="rId2" Type="http://schemas.openxmlformats.org/officeDocument/2006/relationships/hyperlink" Target="https://www.3gpp.org/ftp/tsg_sa/WG6_MissionCritical/TSGS6_066_Gothenburg/docs/S6-251064.zip" TargetMode="External"/><Relationship Id="rId1" Type="http://schemas.openxmlformats.org/officeDocument/2006/relationships/slideLayout" Target="../slideLayouts/slideLayout2.xml"/><Relationship Id="rId5" Type="http://schemas.openxmlformats.org/officeDocument/2006/relationships/hyperlink" Target="https://www.3gpp.org/ftp/tsg_sa/WG6_MissionCritical/TSGS6_066_Gothenburg/docs/S6-251227.zip" TargetMode="External"/><Relationship Id="rId4" Type="http://schemas.openxmlformats.org/officeDocument/2006/relationships/hyperlink" Target="https://www.3gpp.org/ftp/tsg_sa/WG6_MissionCritical/TSGS6_066_Gothenburg/docs/S6-251226.zip"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914394" y="2338950"/>
            <a:ext cx="10720551" cy="1720671"/>
          </a:xfrm>
        </p:spPr>
        <p:txBody>
          <a:bodyPr>
            <a:normAutofit fontScale="90000"/>
          </a:bodyPr>
          <a:lstStyle/>
          <a:p>
            <a:pPr>
              <a:defRPr/>
            </a:pPr>
            <a:r>
              <a:rPr lang="en-GB" sz="2900" b="1" i="1" dirty="0">
                <a:effectLst>
                  <a:outerShdw blurRad="38100" dist="38100" dir="2700000" algn="tl">
                    <a:srgbClr val="C0C0C0"/>
                  </a:outerShdw>
                </a:effectLst>
              </a:rPr>
              <a:t>  </a:t>
            </a:r>
            <a:br>
              <a:rPr lang="en-GB" sz="2900" dirty="0"/>
            </a:br>
            <a:r>
              <a:rPr lang="en-US" sz="3100" dirty="0">
                <a:effectLst/>
                <a:latin typeface="Arial" panose="020B0604020202020204" pitchFamily="34" charset="0"/>
                <a:ea typeface="Aptos" panose="020B0004020202020204" pitchFamily="34" charset="0"/>
                <a:cs typeface="Arial" panose="020B0604020202020204" pitchFamily="34" charset="0"/>
              </a:rPr>
              <a:t>Way forward for </a:t>
            </a:r>
            <a:br>
              <a:rPr lang="en-US" sz="3100" dirty="0">
                <a:effectLst/>
                <a:latin typeface="Arial" panose="020B0604020202020204" pitchFamily="34" charset="0"/>
                <a:ea typeface="Aptos" panose="020B0004020202020204" pitchFamily="34" charset="0"/>
                <a:cs typeface="Arial" panose="020B0604020202020204" pitchFamily="34" charset="0"/>
              </a:rPr>
            </a:br>
            <a:r>
              <a:rPr lang="en-US" sz="3100" dirty="0">
                <a:effectLst/>
                <a:latin typeface="Arial" panose="020B0604020202020204" pitchFamily="34" charset="0"/>
                <a:ea typeface="Aptos" panose="020B0004020202020204" pitchFamily="34" charset="0"/>
                <a:cs typeface="Arial" panose="020B0604020202020204" pitchFamily="34" charset="0"/>
              </a:rPr>
              <a:t>consolidated architecture for user consent management </a:t>
            </a:r>
            <a:br>
              <a:rPr lang="en-US" sz="3100" dirty="0">
                <a:effectLst/>
                <a:latin typeface="Arial" panose="020B0604020202020204" pitchFamily="34" charset="0"/>
                <a:ea typeface="Aptos" panose="020B0004020202020204" pitchFamily="34" charset="0"/>
                <a:cs typeface="Arial" panose="020B0604020202020204" pitchFamily="34" charset="0"/>
              </a:rPr>
            </a:br>
            <a:r>
              <a:rPr lang="en-US" sz="3100" dirty="0">
                <a:effectLst/>
                <a:latin typeface="Arial" panose="020B0604020202020204" pitchFamily="34" charset="0"/>
                <a:ea typeface="Aptos" panose="020B0004020202020204" pitchFamily="34" charset="0"/>
                <a:cs typeface="Arial" panose="020B0604020202020204" pitchFamily="34" charset="0"/>
              </a:rPr>
              <a:t>versus </a:t>
            </a:r>
            <a:br>
              <a:rPr lang="en-US" sz="3100" dirty="0">
                <a:effectLst/>
                <a:latin typeface="Arial" panose="020B0604020202020204" pitchFamily="34" charset="0"/>
                <a:ea typeface="Aptos" panose="020B0004020202020204" pitchFamily="34" charset="0"/>
                <a:cs typeface="Arial" panose="020B0604020202020204" pitchFamily="34" charset="0"/>
              </a:rPr>
            </a:br>
            <a:r>
              <a:rPr lang="en-US" sz="3100" dirty="0">
                <a:effectLst/>
                <a:latin typeface="Arial" panose="020B0604020202020204" pitchFamily="34" charset="0"/>
                <a:ea typeface="Aptos" panose="020B0004020202020204" pitchFamily="34" charset="0"/>
                <a:cs typeface="Arial" panose="020B0604020202020204" pitchFamily="34" charset="0"/>
              </a:rPr>
              <a:t>resource owner authorization in CAPIF</a:t>
            </a:r>
            <a:endParaRPr lang="en-GB" sz="3100" dirty="0">
              <a:effectLst>
                <a:outerShdw blurRad="38100" dist="38100" dir="2700000" algn="tl">
                  <a:srgbClr val="C0C0C0"/>
                </a:outerShdw>
              </a:effectLst>
              <a:latin typeface="Arial" panose="020B0604020202020204" pitchFamily="34" charset="0"/>
              <a:cs typeface="Arial" panose="020B0604020202020204" pitchFamily="34" charset="0"/>
            </a:endParaRPr>
          </a:p>
        </p:txBody>
      </p:sp>
      <p:sp>
        <p:nvSpPr>
          <p:cNvPr id="5123" name="Subtitle 6"/>
          <p:cNvSpPr>
            <a:spLocks noGrp="1"/>
          </p:cNvSpPr>
          <p:nvPr>
            <p:ph type="subTitle" idx="1"/>
          </p:nvPr>
        </p:nvSpPr>
        <p:spPr>
          <a:xfrm>
            <a:off x="2832847" y="4340004"/>
            <a:ext cx="6400800" cy="1147482"/>
          </a:xfrm>
        </p:spPr>
        <p:txBody>
          <a:bodyPr/>
          <a:lstStyle/>
          <a:p>
            <a:pPr>
              <a:lnSpc>
                <a:spcPct val="80000"/>
              </a:lnSpc>
            </a:pPr>
            <a:br>
              <a:rPr lang="en-US" altLang="en-US" sz="1800" dirty="0"/>
            </a:br>
            <a:r>
              <a:rPr lang="en-US" altLang="en-US" sz="2400" dirty="0">
                <a:latin typeface="Arial" panose="020B0604020202020204" pitchFamily="34" charset="0"/>
              </a:rPr>
              <a:t>Atle Monrad (</a:t>
            </a:r>
            <a:r>
              <a:rPr lang="en-US" altLang="en-US" dirty="0" err="1">
                <a:latin typeface="Arial" panose="020B0604020202020204" pitchFamily="34" charset="0"/>
              </a:rPr>
              <a:t>InterDigital</a:t>
            </a:r>
            <a:r>
              <a:rPr lang="en-US" altLang="en-US" sz="2400" dirty="0">
                <a:latin typeface="Arial" panose="020B0604020202020204" pitchFamily="34" charset="0"/>
              </a:rPr>
              <a:t>)</a:t>
            </a:r>
          </a:p>
          <a:p>
            <a:pPr>
              <a:lnSpc>
                <a:spcPct val="80000"/>
              </a:lnSpc>
            </a:pPr>
            <a:r>
              <a:rPr lang="en-US" altLang="en-US" dirty="0">
                <a:latin typeface="Arial" panose="020B0604020202020204" pitchFamily="34" charset="0"/>
              </a:rPr>
              <a:t>SA6 Chair</a:t>
            </a:r>
          </a:p>
        </p:txBody>
      </p:sp>
      <p:sp>
        <p:nvSpPr>
          <p:cNvPr id="3" name="TextBox 2">
            <a:extLst>
              <a:ext uri="{FF2B5EF4-FFF2-40B4-BE49-F238E27FC236}">
                <a16:creationId xmlns:a16="http://schemas.microsoft.com/office/drawing/2014/main" id="{3CDA4365-A17B-D21D-5E46-5FDA8D960BD6}"/>
              </a:ext>
            </a:extLst>
          </p:cNvPr>
          <p:cNvSpPr txBox="1"/>
          <p:nvPr/>
        </p:nvSpPr>
        <p:spPr>
          <a:xfrm>
            <a:off x="180743" y="286939"/>
            <a:ext cx="9569311" cy="723275"/>
          </a:xfrm>
          <a:prstGeom prst="rect">
            <a:avLst/>
          </a:prstGeom>
          <a:noFill/>
        </p:spPr>
        <p:txBody>
          <a:bodyPr wrap="square">
            <a:spAutoFit/>
          </a:bodyPr>
          <a:lstStyle/>
          <a:p>
            <a:pPr>
              <a:spcAft>
                <a:spcPts val="600"/>
              </a:spcAft>
            </a:pPr>
            <a:r>
              <a:rPr lang="en-US" b="1" dirty="0">
                <a:effectLst/>
                <a:ea typeface="SimSun" panose="02010600030101010101" pitchFamily="2" charset="-122"/>
              </a:rPr>
              <a:t>3GPP TSG-SA WG6 Meeting #66</a:t>
            </a:r>
            <a:r>
              <a:rPr lang="en-GB" b="1" dirty="0">
                <a:effectLst/>
                <a:ea typeface="SimSun" panose="02010600030101010101" pitchFamily="2" charset="-122"/>
              </a:rPr>
              <a:t>						S6-251331</a:t>
            </a:r>
            <a:endParaRPr lang="en-US" dirty="0">
              <a:effectLst/>
              <a:ea typeface="SimSun" panose="02010600030101010101" pitchFamily="2" charset="-122"/>
            </a:endParaRPr>
          </a:p>
          <a:p>
            <a:r>
              <a:rPr lang="en-GB" b="1" dirty="0">
                <a:effectLst/>
                <a:ea typeface="Malgun Gothic" panose="020B0503020000020004" pitchFamily="34" charset="-127"/>
              </a:rPr>
              <a:t>Gothenburg, Sweden, 7</a:t>
            </a:r>
            <a:r>
              <a:rPr lang="en-GB" b="1" baseline="30000" dirty="0">
                <a:effectLst/>
                <a:ea typeface="Malgun Gothic" panose="020B0503020000020004" pitchFamily="34" charset="-127"/>
              </a:rPr>
              <a:t>th</a:t>
            </a:r>
            <a:r>
              <a:rPr lang="en-GB" b="1" dirty="0">
                <a:effectLst/>
                <a:ea typeface="Malgun Gothic" panose="020B0503020000020004" pitchFamily="34" charset="-127"/>
              </a:rPr>
              <a:t> – 11</a:t>
            </a:r>
            <a:r>
              <a:rPr lang="en-GB" b="1" baseline="30000" dirty="0">
                <a:effectLst/>
                <a:ea typeface="Malgun Gothic" panose="020B0503020000020004" pitchFamily="34" charset="-127"/>
              </a:rPr>
              <a:t>th</a:t>
            </a:r>
            <a:r>
              <a:rPr lang="en-GB" b="1" dirty="0">
                <a:effectLst/>
                <a:ea typeface="Malgun Gothic" panose="020B0503020000020004" pitchFamily="34" charset="-127"/>
              </a:rPr>
              <a:t> April 2025</a:t>
            </a:r>
            <a:endParaRPr lang="en-US" dirty="0"/>
          </a:p>
        </p:txBody>
      </p:sp>
    </p:spTree>
    <p:extLst>
      <p:ext uri="{BB962C8B-B14F-4D97-AF65-F5344CB8AC3E}">
        <p14:creationId xmlns:p14="http://schemas.microsoft.com/office/powerpoint/2010/main" val="4224147803"/>
      </p:ext>
    </p:extLst>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838200" y="98402"/>
            <a:ext cx="10515600" cy="1325563"/>
          </a:xfrm>
        </p:spPr>
        <p:txBody>
          <a:bodyPr/>
          <a:lstStyle/>
          <a:p>
            <a:r>
              <a:rPr lang="en-GB" altLang="fr-FR" dirty="0"/>
              <a:t>Background</a:t>
            </a:r>
          </a:p>
        </p:txBody>
      </p:sp>
      <p:sp>
        <p:nvSpPr>
          <p:cNvPr id="19459" name="Content Placeholder 2"/>
          <p:cNvSpPr>
            <a:spLocks noGrp="1"/>
          </p:cNvSpPr>
          <p:nvPr>
            <p:ph idx="1"/>
          </p:nvPr>
        </p:nvSpPr>
        <p:spPr>
          <a:xfrm>
            <a:off x="368828" y="1590314"/>
            <a:ext cx="11509983" cy="4877598"/>
          </a:xfrm>
        </p:spPr>
        <p:txBody>
          <a:bodyPr/>
          <a:lstStyle/>
          <a:p>
            <a:pPr marL="354387" indent="-354387">
              <a:defRPr/>
            </a:pPr>
            <a:r>
              <a:rPr lang="en-US" sz="2400" kern="100" dirty="0">
                <a:effectLst/>
                <a:ea typeface="Aptos" panose="020B0004020202020204" pitchFamily="34" charset="0"/>
                <a:cs typeface="Times New Roman" panose="02020603050405020304" pitchFamily="18" charset="0"/>
              </a:rPr>
              <a:t>As part of Rel-20 5GA, SA6 has discussed two SIDs (with corresponding discussion papers):</a:t>
            </a:r>
            <a:br>
              <a:rPr lang="en-US" sz="2400" kern="100" dirty="0">
                <a:effectLst/>
                <a:ea typeface="Aptos" panose="020B0004020202020204" pitchFamily="34" charset="0"/>
                <a:cs typeface="Times New Roman" panose="02020603050405020304" pitchFamily="18" charset="0"/>
              </a:rPr>
            </a:br>
            <a:endParaRPr lang="en-US" sz="2400" kern="100" dirty="0">
              <a:ea typeface="Aptos" panose="020B0004020202020204" pitchFamily="34" charset="0"/>
              <a:cs typeface="Times New Roman" panose="02020603050405020304" pitchFamily="18" charset="0"/>
            </a:endParaRPr>
          </a:p>
          <a:p>
            <a:pPr marL="811587" lvl="1" indent="-354387">
              <a:defRPr/>
            </a:pPr>
            <a:r>
              <a:rPr lang="en-US" sz="1800" kern="100" dirty="0">
                <a:ea typeface="Aptos" panose="020B0004020202020204" pitchFamily="34" charset="0"/>
                <a:cs typeface="Arial" panose="020B0604020202020204" pitchFamily="34" charset="0"/>
                <a:hlinkClick r:id="rId2"/>
              </a:rPr>
              <a:t>S6-251064</a:t>
            </a:r>
            <a:r>
              <a:rPr lang="en-US" sz="1800" kern="100" dirty="0">
                <a:ea typeface="Aptos" panose="020B0004020202020204" pitchFamily="34" charset="0"/>
                <a:cs typeface="Arial" panose="020B0604020202020204" pitchFamily="34" charset="0"/>
              </a:rPr>
              <a:t> (Ericsson)	SID </a:t>
            </a:r>
            <a:r>
              <a:rPr lang="en-GB" sz="1800" kern="100" dirty="0" err="1">
                <a:effectLst/>
                <a:cs typeface="Arial" panose="020B0604020202020204" pitchFamily="34" charset="0"/>
              </a:rPr>
              <a:t>FS_COCOA_Consolidated</a:t>
            </a:r>
            <a:r>
              <a:rPr lang="en-GB" sz="1800" kern="100" dirty="0">
                <a:effectLst/>
                <a:cs typeface="Arial" panose="020B0604020202020204" pitchFamily="34" charset="0"/>
              </a:rPr>
              <a:t> architecture for User Consent Management 					for applications</a:t>
            </a:r>
          </a:p>
          <a:p>
            <a:pPr marL="811587" lvl="1" indent="-354387">
              <a:defRPr/>
            </a:pPr>
            <a:r>
              <a:rPr lang="en-US" sz="1800" kern="100" dirty="0">
                <a:ea typeface="Aptos" panose="020B0004020202020204" pitchFamily="34" charset="0"/>
                <a:cs typeface="Arial" panose="020B0604020202020204" pitchFamily="34" charset="0"/>
                <a:hlinkClick r:id="rId3"/>
              </a:rPr>
              <a:t>S6-251249</a:t>
            </a:r>
            <a:r>
              <a:rPr lang="en-US" sz="1800" kern="100" dirty="0">
                <a:ea typeface="Aptos" panose="020B0004020202020204" pitchFamily="34" charset="0"/>
                <a:cs typeface="Arial" panose="020B0604020202020204" pitchFamily="34" charset="0"/>
              </a:rPr>
              <a:t> (Ericsson)	</a:t>
            </a:r>
            <a:r>
              <a:rPr lang="en-GB" sz="1800" kern="100" dirty="0">
                <a:effectLst/>
              </a:rPr>
              <a:t>Discussion paper on handling of user consent for applications and CAPIF 					RNAA</a:t>
            </a:r>
            <a:endParaRPr lang="en-GB" sz="1800" kern="100" dirty="0">
              <a:effectLst/>
              <a:cs typeface="Arial" panose="020B0604020202020204" pitchFamily="34" charset="0"/>
            </a:endParaRPr>
          </a:p>
          <a:p>
            <a:pPr marL="811587" lvl="1" indent="-354387">
              <a:defRPr/>
            </a:pPr>
            <a:r>
              <a:rPr lang="en-US" sz="1800" kern="100" dirty="0">
                <a:ea typeface="Aptos" panose="020B0004020202020204" pitchFamily="34" charset="0"/>
                <a:cs typeface="Arial" panose="020B0604020202020204" pitchFamily="34" charset="0"/>
                <a:hlinkClick r:id="rId4"/>
              </a:rPr>
              <a:t>S6-251226</a:t>
            </a:r>
            <a:r>
              <a:rPr lang="en-US" sz="1800" kern="100" dirty="0">
                <a:ea typeface="Aptos" panose="020B0004020202020204" pitchFamily="34" charset="0"/>
                <a:cs typeface="Arial" panose="020B0604020202020204" pitchFamily="34" charset="0"/>
              </a:rPr>
              <a:t> (Nokia, Samsung)	SID </a:t>
            </a:r>
            <a:r>
              <a:rPr lang="en-GB" sz="1800" kern="100" dirty="0">
                <a:effectLst/>
              </a:rPr>
              <a:t>New study item on CAPIF Phase 4</a:t>
            </a:r>
            <a:endParaRPr lang="en-GB" sz="1800" kern="100" dirty="0">
              <a:effectLst/>
              <a:cs typeface="Arial" panose="020B0604020202020204" pitchFamily="34" charset="0"/>
            </a:endParaRPr>
          </a:p>
          <a:p>
            <a:pPr marL="811587" lvl="1" indent="-354387">
              <a:defRPr/>
            </a:pPr>
            <a:r>
              <a:rPr lang="en-US" sz="1800" kern="100" dirty="0">
                <a:ea typeface="Aptos" panose="020B0004020202020204" pitchFamily="34" charset="0"/>
                <a:cs typeface="Arial" panose="020B0604020202020204" pitchFamily="34" charset="0"/>
                <a:hlinkClick r:id="rId5"/>
              </a:rPr>
              <a:t>S6-251227</a:t>
            </a:r>
            <a:r>
              <a:rPr lang="en-US" sz="1800" kern="100" dirty="0">
                <a:ea typeface="Aptos" panose="020B0004020202020204" pitchFamily="34" charset="0"/>
                <a:cs typeface="Arial" panose="020B0604020202020204" pitchFamily="34" charset="0"/>
              </a:rPr>
              <a:t> (Nokia, Samsung)	</a:t>
            </a:r>
            <a:r>
              <a:rPr lang="en-US" sz="1800" kern="100" dirty="0">
                <a:effectLst/>
              </a:rPr>
              <a:t>Discussion on handling of RNAA and user consent in 3GPP</a:t>
            </a:r>
            <a:br>
              <a:rPr lang="en-US" sz="2000" kern="100" dirty="0">
                <a:effectLst/>
              </a:rPr>
            </a:br>
            <a:endParaRPr lang="en-US" sz="2000" kern="100" dirty="0">
              <a:ea typeface="Aptos" panose="020B0004020202020204" pitchFamily="34" charset="0"/>
              <a:cs typeface="Times New Roman" panose="02020603050405020304" pitchFamily="18" charset="0"/>
            </a:endParaRPr>
          </a:p>
          <a:p>
            <a:pPr marL="354387" indent="-354387">
              <a:defRPr/>
            </a:pPr>
            <a:r>
              <a:rPr lang="en-US" sz="2400" kern="100" dirty="0">
                <a:ea typeface="Aptos" panose="020B0004020202020204" pitchFamily="34" charset="0"/>
                <a:cs typeface="Times New Roman" panose="02020603050405020304" pitchFamily="18" charset="0"/>
              </a:rPr>
              <a:t>This work is seen as needed for Rel-20 5GA, but a major blocking point for progress on user consent management for applications is agreement on the understanding whether SA3 or SA6 shall lead the work.</a:t>
            </a:r>
          </a:p>
          <a:p>
            <a:pPr marL="354387" indent="-354387">
              <a:defRPr/>
            </a:pPr>
            <a:r>
              <a:rPr lang="en-US" sz="2400" kern="100" dirty="0">
                <a:ea typeface="Aptos" panose="020B0004020202020204" pitchFamily="34" charset="0"/>
                <a:cs typeface="Times New Roman" panose="02020603050405020304" pitchFamily="18" charset="0"/>
              </a:rPr>
              <a:t>There are two alternative proposals, Alternative-A and Alternative-B for how to progress</a:t>
            </a:r>
            <a:r>
              <a:rPr lang="en-IN" sz="2400" kern="100" dirty="0">
                <a:ea typeface="Aptos" panose="020B0004020202020204" pitchFamily="34" charset="0"/>
                <a:cs typeface="Times New Roman" panose="02020603050405020304" pitchFamily="18" charset="0"/>
              </a:rPr>
              <a:t> </a:t>
            </a:r>
            <a:endParaRPr lang="en-IN" altLang="en-US" sz="2400" kern="100" dirty="0">
              <a:cs typeface="Times New Roman" panose="02020603050405020304" pitchFamily="18" charset="0"/>
            </a:endParaRPr>
          </a:p>
        </p:txBody>
      </p:sp>
    </p:spTree>
    <p:extLst>
      <p:ext uri="{BB962C8B-B14F-4D97-AF65-F5344CB8AC3E}">
        <p14:creationId xmlns:p14="http://schemas.microsoft.com/office/powerpoint/2010/main" val="1672167044"/>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CDEA78-F812-F050-0ACC-5A9B1B916C42}"/>
            </a:ext>
          </a:extLst>
        </p:cNvPr>
        <p:cNvGrpSpPr/>
        <p:nvPr/>
      </p:nvGrpSpPr>
      <p:grpSpPr>
        <a:xfrm>
          <a:off x="0" y="0"/>
          <a:ext cx="0" cy="0"/>
          <a:chOff x="0" y="0"/>
          <a:chExt cx="0" cy="0"/>
        </a:xfrm>
      </p:grpSpPr>
      <p:sp>
        <p:nvSpPr>
          <p:cNvPr id="19458" name="Title 1">
            <a:extLst>
              <a:ext uri="{FF2B5EF4-FFF2-40B4-BE49-F238E27FC236}">
                <a16:creationId xmlns:a16="http://schemas.microsoft.com/office/drawing/2014/main" id="{FB1BA6BB-F4A5-3555-C402-E9C5C2BB2B56}"/>
              </a:ext>
            </a:extLst>
          </p:cNvPr>
          <p:cNvSpPr>
            <a:spLocks noGrp="1"/>
          </p:cNvSpPr>
          <p:nvPr>
            <p:ph type="title"/>
          </p:nvPr>
        </p:nvSpPr>
        <p:spPr>
          <a:xfrm>
            <a:off x="838200" y="98402"/>
            <a:ext cx="10515600" cy="1325563"/>
          </a:xfrm>
        </p:spPr>
        <p:txBody>
          <a:bodyPr/>
          <a:lstStyle/>
          <a:p>
            <a:r>
              <a:rPr lang="en-US" sz="4400" kern="100" dirty="0">
                <a:ea typeface="Aptos" panose="020B0004020202020204" pitchFamily="34" charset="0"/>
                <a:cs typeface="Times New Roman" panose="02020603050405020304" pitchFamily="18" charset="0"/>
              </a:rPr>
              <a:t>Alternative-A, proposed way forward</a:t>
            </a:r>
            <a:endParaRPr lang="en-GB" altLang="fr-FR" dirty="0"/>
          </a:p>
        </p:txBody>
      </p:sp>
      <p:sp>
        <p:nvSpPr>
          <p:cNvPr id="19459" name="Content Placeholder 2">
            <a:extLst>
              <a:ext uri="{FF2B5EF4-FFF2-40B4-BE49-F238E27FC236}">
                <a16:creationId xmlns:a16="http://schemas.microsoft.com/office/drawing/2014/main" id="{33BA77B1-0F83-31EE-731F-EEA70AE8A2E6}"/>
              </a:ext>
            </a:extLst>
          </p:cNvPr>
          <p:cNvSpPr>
            <a:spLocks noGrp="1"/>
          </p:cNvSpPr>
          <p:nvPr>
            <p:ph idx="1"/>
          </p:nvPr>
        </p:nvSpPr>
        <p:spPr>
          <a:xfrm>
            <a:off x="368828" y="1590314"/>
            <a:ext cx="11745395" cy="4408465"/>
          </a:xfrm>
        </p:spPr>
        <p:txBody>
          <a:bodyPr/>
          <a:lstStyle/>
          <a:p>
            <a:pPr marL="354387" indent="-354387">
              <a:defRPr/>
            </a:pPr>
            <a:r>
              <a:rPr lang="en-GB" sz="2000" kern="100" dirty="0">
                <a:latin typeface="Arial" panose="020B0604020202020204" pitchFamily="34" charset="0"/>
                <a:ea typeface="Aptos" panose="020B0004020202020204" pitchFamily="34" charset="0"/>
                <a:cs typeface="Arial" panose="020B0604020202020204" pitchFamily="34" charset="0"/>
              </a:rPr>
              <a:t>SA6 study the user consent use cases and requirements for applications in Rel-20 5GA.</a:t>
            </a:r>
          </a:p>
          <a:p>
            <a:pPr marL="354387" indent="-354387">
              <a:defRPr/>
            </a:pPr>
            <a:r>
              <a:rPr lang="en-GB" sz="2000" kern="100" dirty="0">
                <a:effectLst/>
                <a:latin typeface="Arial" panose="020B0604020202020204" pitchFamily="34" charset="0"/>
                <a:ea typeface="Aptos" panose="020B0004020202020204" pitchFamily="34" charset="0"/>
                <a:cs typeface="Arial" panose="020B0604020202020204" pitchFamily="34" charset="0"/>
              </a:rPr>
              <a:t>SA6 study on the decoupling of consent management for applications from the CCF authorization </a:t>
            </a:r>
            <a:r>
              <a:rPr lang="en-GB" sz="2000" kern="100" dirty="0">
                <a:latin typeface="Arial" panose="020B0604020202020204" pitchFamily="34" charset="0"/>
                <a:ea typeface="Aptos" panose="020B0004020202020204" pitchFamily="34" charset="0"/>
                <a:cs typeface="Arial" panose="020B0604020202020204" pitchFamily="34" charset="0"/>
              </a:rPr>
              <a:t>function.</a:t>
            </a:r>
          </a:p>
          <a:p>
            <a:pPr marL="354387" indent="-354387">
              <a:defRPr/>
            </a:pPr>
            <a:r>
              <a:rPr lang="en-GB" sz="2000" kern="100" dirty="0">
                <a:latin typeface="Arial" panose="020B0604020202020204" pitchFamily="34" charset="0"/>
                <a:ea typeface="Aptos" panose="020B0004020202020204" pitchFamily="34" charset="0"/>
                <a:cs typeface="Arial" panose="020B0604020202020204" pitchFamily="34" charset="0"/>
              </a:rPr>
              <a:t>The s</a:t>
            </a:r>
            <a:r>
              <a:rPr lang="en-GB" sz="2000" kern="100" dirty="0">
                <a:effectLst/>
                <a:latin typeface="Arial" panose="020B0604020202020204" pitchFamily="34" charset="0"/>
                <a:ea typeface="Aptos" panose="020B0004020202020204" pitchFamily="34" charset="0"/>
                <a:cs typeface="Arial" panose="020B0604020202020204" pitchFamily="34" charset="0"/>
              </a:rPr>
              <a:t>ecurity aspects are done in SA3, and the overall API invoker authorization procedures are handled by SA3, similar to the approach taken for RNAA.</a:t>
            </a:r>
            <a:endParaRPr lang="en-US" sz="2000" kern="100" dirty="0">
              <a:latin typeface="Arial" panose="020B0604020202020204" pitchFamily="34" charset="0"/>
              <a:ea typeface="Aptos" panose="020B0004020202020204" pitchFamily="34" charset="0"/>
              <a:cs typeface="Arial" panose="020B0604020202020204" pitchFamily="34" charset="0"/>
            </a:endParaRPr>
          </a:p>
          <a:p>
            <a:pPr marL="354387" indent="-354387">
              <a:defRPr/>
            </a:pPr>
            <a:r>
              <a:rPr lang="en-GB" sz="2000" kern="100" dirty="0">
                <a:effectLst/>
                <a:latin typeface="Arial" panose="020B0604020202020204" pitchFamily="34" charset="0"/>
                <a:ea typeface="Aptos" panose="020B0004020202020204" pitchFamily="34" charset="0"/>
                <a:cs typeface="Arial" panose="020B0604020202020204" pitchFamily="34" charset="0"/>
              </a:rPr>
              <a:t>SA6 set up coordination with SA3 and request SA3 to handle security threats, security aspects and integrate the consent checks, any interactions with the SA6 Consent management solution in the SA3 authorization procedures.</a:t>
            </a:r>
            <a:endParaRPr lang="en-US" sz="2000" kern="100" dirty="0">
              <a:latin typeface="Arial" panose="020B0604020202020204" pitchFamily="34" charset="0"/>
              <a:ea typeface="Aptos" panose="020B0004020202020204" pitchFamily="34" charset="0"/>
              <a:cs typeface="Arial" panose="020B0604020202020204" pitchFamily="34" charset="0"/>
            </a:endParaRPr>
          </a:p>
          <a:p>
            <a:pPr marL="354387" indent="-354387">
              <a:defRPr/>
            </a:pPr>
            <a:r>
              <a:rPr lang="en-GB" sz="2000" dirty="0">
                <a:effectLst/>
                <a:latin typeface="Arial" panose="020B0604020202020204" pitchFamily="34" charset="0"/>
                <a:ea typeface="Aptos" panose="020B0004020202020204" pitchFamily="34" charset="0"/>
                <a:cs typeface="Arial" panose="020B0604020202020204" pitchFamily="34" charset="0"/>
              </a:rPr>
              <a:t>This alternative is based on the FS_COCOA SID and the associated discussion document and handles consent management as a separate enabler compared to CAPIF.</a:t>
            </a:r>
            <a:endParaRPr lang="en-IN" altLang="en-US" sz="2000" kern="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19326945"/>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B24C15-87EE-9D53-5226-4183EEFE3AFC}"/>
            </a:ext>
          </a:extLst>
        </p:cNvPr>
        <p:cNvGrpSpPr/>
        <p:nvPr/>
      </p:nvGrpSpPr>
      <p:grpSpPr>
        <a:xfrm>
          <a:off x="0" y="0"/>
          <a:ext cx="0" cy="0"/>
          <a:chOff x="0" y="0"/>
          <a:chExt cx="0" cy="0"/>
        </a:xfrm>
      </p:grpSpPr>
      <p:sp>
        <p:nvSpPr>
          <p:cNvPr id="19458" name="Title 1">
            <a:extLst>
              <a:ext uri="{FF2B5EF4-FFF2-40B4-BE49-F238E27FC236}">
                <a16:creationId xmlns:a16="http://schemas.microsoft.com/office/drawing/2014/main" id="{BC023260-FFC9-F5AA-8216-639403414AE3}"/>
              </a:ext>
            </a:extLst>
          </p:cNvPr>
          <p:cNvSpPr>
            <a:spLocks noGrp="1"/>
          </p:cNvSpPr>
          <p:nvPr>
            <p:ph type="title"/>
          </p:nvPr>
        </p:nvSpPr>
        <p:spPr>
          <a:xfrm>
            <a:off x="838200" y="98402"/>
            <a:ext cx="10515600" cy="1325563"/>
          </a:xfrm>
        </p:spPr>
        <p:txBody>
          <a:bodyPr/>
          <a:lstStyle/>
          <a:p>
            <a:r>
              <a:rPr lang="en-US" sz="4400" kern="100" dirty="0">
                <a:ea typeface="Aptos" panose="020B0004020202020204" pitchFamily="34" charset="0"/>
                <a:cs typeface="Times New Roman" panose="02020603050405020304" pitchFamily="18" charset="0"/>
              </a:rPr>
              <a:t>Alternative-B, proposed way forward</a:t>
            </a:r>
            <a:endParaRPr lang="en-GB" altLang="fr-FR" dirty="0"/>
          </a:p>
        </p:txBody>
      </p:sp>
      <p:sp>
        <p:nvSpPr>
          <p:cNvPr id="19459" name="Content Placeholder 2">
            <a:extLst>
              <a:ext uri="{FF2B5EF4-FFF2-40B4-BE49-F238E27FC236}">
                <a16:creationId xmlns:a16="http://schemas.microsoft.com/office/drawing/2014/main" id="{C15E25B6-7B82-5F29-30BF-FCC5CC1C679B}"/>
              </a:ext>
            </a:extLst>
          </p:cNvPr>
          <p:cNvSpPr>
            <a:spLocks noGrp="1"/>
          </p:cNvSpPr>
          <p:nvPr>
            <p:ph idx="1"/>
          </p:nvPr>
        </p:nvSpPr>
        <p:spPr>
          <a:xfrm>
            <a:off x="368828" y="1590314"/>
            <a:ext cx="11509983" cy="4408465"/>
          </a:xfrm>
        </p:spPr>
        <p:txBody>
          <a:bodyPr/>
          <a:lstStyle/>
          <a:p>
            <a:pPr marL="354387" indent="-354387">
              <a:defRPr/>
            </a:pPr>
            <a:r>
              <a:rPr lang="en-GB" sz="2000" kern="100" dirty="0">
                <a:latin typeface="Arial" panose="020B0604020202020204" pitchFamily="34" charset="0"/>
                <a:ea typeface="Aptos" panose="020B0004020202020204" pitchFamily="34" charset="0"/>
                <a:cs typeface="Arial" panose="020B0604020202020204" pitchFamily="34" charset="0"/>
              </a:rPr>
              <a:t>SA3 study the user consent use cases and requirements for applications in Rel-20 5GA</a:t>
            </a:r>
            <a:r>
              <a:rPr lang="en-GB" sz="2000" kern="100" dirty="0">
                <a:effectLst/>
                <a:latin typeface="Arial" panose="020B0604020202020204" pitchFamily="34" charset="0"/>
                <a:ea typeface="Aptos" panose="020B0004020202020204" pitchFamily="34" charset="0"/>
                <a:cs typeface="Arial" panose="020B0604020202020204" pitchFamily="34" charset="0"/>
              </a:rPr>
              <a:t>.</a:t>
            </a:r>
            <a:endParaRPr lang="en-US" sz="2000" kern="100" dirty="0">
              <a:effectLst/>
              <a:latin typeface="Arial" panose="020B0604020202020204" pitchFamily="34" charset="0"/>
              <a:ea typeface="Aptos" panose="020B0004020202020204" pitchFamily="34" charset="0"/>
              <a:cs typeface="Arial" panose="020B0604020202020204" pitchFamily="34" charset="0"/>
            </a:endParaRPr>
          </a:p>
          <a:p>
            <a:pPr marL="354387" indent="-354387">
              <a:defRPr/>
            </a:pPr>
            <a:r>
              <a:rPr lang="en-GB" sz="2000" kern="100" dirty="0">
                <a:effectLst/>
                <a:latin typeface="Arial" panose="020B0604020202020204" pitchFamily="34" charset="0"/>
                <a:ea typeface="Aptos" panose="020B0004020202020204" pitchFamily="34" charset="0"/>
                <a:cs typeface="Arial" panose="020B0604020202020204" pitchFamily="34" charset="0"/>
              </a:rPr>
              <a:t>SA3 study on the decoupling of consent management for applications from the CCF authorization </a:t>
            </a:r>
            <a:r>
              <a:rPr lang="en-GB" sz="2000" kern="100" dirty="0">
                <a:latin typeface="Arial" panose="020B0604020202020204" pitchFamily="34" charset="0"/>
                <a:ea typeface="Aptos" panose="020B0004020202020204" pitchFamily="34" charset="0"/>
                <a:cs typeface="Arial" panose="020B0604020202020204" pitchFamily="34" charset="0"/>
              </a:rPr>
              <a:t>function.</a:t>
            </a:r>
            <a:endParaRPr lang="en-GB" sz="2000" kern="100" dirty="0">
              <a:effectLst/>
              <a:latin typeface="Arial" panose="020B0604020202020204" pitchFamily="34" charset="0"/>
              <a:ea typeface="Aptos" panose="020B0004020202020204" pitchFamily="34" charset="0"/>
              <a:cs typeface="Arial" panose="020B0604020202020204" pitchFamily="34" charset="0"/>
            </a:endParaRPr>
          </a:p>
          <a:p>
            <a:pPr marL="354387" indent="-354387">
              <a:defRPr/>
            </a:pPr>
            <a:r>
              <a:rPr lang="en-GB" sz="2000" kern="100" dirty="0">
                <a:effectLst/>
                <a:latin typeface="Arial" panose="020B0604020202020204" pitchFamily="34" charset="0"/>
                <a:ea typeface="Aptos" panose="020B0004020202020204" pitchFamily="34" charset="0"/>
                <a:cs typeface="Arial" panose="020B0604020202020204" pitchFamily="34" charset="0"/>
              </a:rPr>
              <a:t>SA6 focus on RNAA aspects of CAPIF.</a:t>
            </a:r>
            <a:endParaRPr lang="en-US" sz="2000" kern="100" dirty="0">
              <a:latin typeface="Arial" panose="020B0604020202020204" pitchFamily="34" charset="0"/>
              <a:ea typeface="Aptos" panose="020B0004020202020204" pitchFamily="34" charset="0"/>
              <a:cs typeface="Arial" panose="020B0604020202020204" pitchFamily="34" charset="0"/>
            </a:endParaRPr>
          </a:p>
          <a:p>
            <a:pPr marL="354387" indent="-354387">
              <a:defRPr/>
            </a:pPr>
            <a:r>
              <a:rPr lang="en-GB" sz="2000" kern="100" dirty="0">
                <a:effectLst/>
                <a:latin typeface="Arial" panose="020B0604020202020204" pitchFamily="34" charset="0"/>
                <a:ea typeface="Aptos" panose="020B0004020202020204" pitchFamily="34" charset="0"/>
                <a:cs typeface="Arial" panose="020B0604020202020204" pitchFamily="34" charset="0"/>
              </a:rPr>
              <a:t>SA6 shall not decide on matters related to user consent until SA3 has made progress.</a:t>
            </a:r>
            <a:endParaRPr lang="en-US" sz="2000" kern="100" dirty="0">
              <a:latin typeface="Arial" panose="020B0604020202020204" pitchFamily="34" charset="0"/>
              <a:ea typeface="Aptos" panose="020B0004020202020204" pitchFamily="34" charset="0"/>
              <a:cs typeface="Arial" panose="020B0604020202020204" pitchFamily="34" charset="0"/>
            </a:endParaRPr>
          </a:p>
          <a:p>
            <a:pPr marL="354387" indent="-354387">
              <a:defRPr/>
            </a:pPr>
            <a:r>
              <a:rPr lang="en-GB" sz="2000" kern="100" dirty="0">
                <a:effectLst/>
                <a:latin typeface="Arial" panose="020B0604020202020204" pitchFamily="34" charset="0"/>
                <a:ea typeface="Aptos" panose="020B0004020202020204" pitchFamily="34" charset="0"/>
                <a:cs typeface="Arial" panose="020B0604020202020204" pitchFamily="34" charset="0"/>
              </a:rPr>
              <a:t>SA3 set up coordination with SA6 to assess which aspects of user consent can impact CAPIF based on SA3’s study on holistic user consent considerations for 3GPP services.</a:t>
            </a:r>
            <a:endParaRPr lang="en-US" sz="2000" kern="100" dirty="0">
              <a:latin typeface="Arial" panose="020B0604020202020204" pitchFamily="34" charset="0"/>
              <a:ea typeface="Aptos" panose="020B0004020202020204" pitchFamily="34" charset="0"/>
              <a:cs typeface="Arial" panose="020B0604020202020204" pitchFamily="34" charset="0"/>
            </a:endParaRPr>
          </a:p>
          <a:p>
            <a:pPr marL="354387" indent="-354387">
              <a:defRPr/>
            </a:pPr>
            <a:r>
              <a:rPr lang="en-GB" sz="2000" dirty="0">
                <a:effectLst/>
                <a:latin typeface="Arial" panose="020B0604020202020204" pitchFamily="34" charset="0"/>
                <a:ea typeface="Aptos" panose="020B0004020202020204" pitchFamily="34" charset="0"/>
                <a:cs typeface="Arial" panose="020B0604020202020204" pitchFamily="34" charset="0"/>
              </a:rPr>
              <a:t>This alternative is based on the </a:t>
            </a:r>
            <a:r>
              <a:rPr lang="en-GB" sz="2000" kern="100" dirty="0">
                <a:latin typeface="Arial" panose="020B0604020202020204" pitchFamily="34" charset="0"/>
                <a:ea typeface="Aptos" panose="020B0004020202020204" pitchFamily="34" charset="0"/>
                <a:cs typeface="Arial" panose="020B0604020202020204" pitchFamily="34" charset="0"/>
              </a:rPr>
              <a:t>FS_CAPIF_Ph4</a:t>
            </a:r>
            <a:r>
              <a:rPr lang="en-GB" sz="2000" dirty="0">
                <a:effectLst/>
                <a:latin typeface="Arial" panose="020B0604020202020204" pitchFamily="34" charset="0"/>
                <a:ea typeface="Aptos" panose="020B0004020202020204" pitchFamily="34" charset="0"/>
                <a:cs typeface="Arial" panose="020B0604020202020204" pitchFamily="34" charset="0"/>
              </a:rPr>
              <a:t> SID (objective 1) and the associated discussion document</a:t>
            </a:r>
            <a:r>
              <a:rPr lang="en-GB" sz="2000" kern="100" dirty="0">
                <a:effectLst/>
                <a:latin typeface="Arial" panose="020B0604020202020204" pitchFamily="34" charset="0"/>
                <a:ea typeface="Aptos" panose="020B0004020202020204" pitchFamily="34" charset="0"/>
                <a:cs typeface="Arial" panose="020B0604020202020204" pitchFamily="34" charset="0"/>
              </a:rPr>
              <a:t> with RNAA scope.</a:t>
            </a:r>
            <a:endParaRPr lang="en-US" sz="2000" kern="100" dirty="0">
              <a:effectLst/>
              <a:latin typeface="Arial" panose="020B0604020202020204" pitchFamily="34" charset="0"/>
              <a:ea typeface="Aptos" panose="020B0004020202020204" pitchFamily="34" charset="0"/>
              <a:cs typeface="Arial" panose="020B0604020202020204" pitchFamily="34" charset="0"/>
            </a:endParaRPr>
          </a:p>
          <a:p>
            <a:pPr marL="354387" indent="-354387">
              <a:defRPr/>
            </a:pPr>
            <a:endParaRPr lang="en-US" sz="2000" kern="100" dirty="0">
              <a:effectLst/>
              <a:latin typeface="Arial" panose="020B0604020202020204" pitchFamily="34" charset="0"/>
              <a:ea typeface="Aptos" panose="020B0004020202020204" pitchFamily="34" charset="0"/>
              <a:cs typeface="Arial" panose="020B0604020202020204" pitchFamily="34" charset="0"/>
            </a:endParaRPr>
          </a:p>
        </p:txBody>
      </p:sp>
    </p:spTree>
    <p:extLst>
      <p:ext uri="{BB962C8B-B14F-4D97-AF65-F5344CB8AC3E}">
        <p14:creationId xmlns:p14="http://schemas.microsoft.com/office/powerpoint/2010/main" val="2122914959"/>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991F03-551B-4AED-A560-49A19E92A6B5}"/>
              </a:ext>
            </a:extLst>
          </p:cNvPr>
          <p:cNvSpPr>
            <a:spLocks noGrp="1"/>
          </p:cNvSpPr>
          <p:nvPr>
            <p:ph type="title"/>
          </p:nvPr>
        </p:nvSpPr>
        <p:spPr/>
        <p:txBody>
          <a:bodyPr/>
          <a:lstStyle/>
          <a:p>
            <a:r>
              <a:rPr lang="en-US" dirty="0"/>
              <a:t>Questions for joint discussion</a:t>
            </a:r>
          </a:p>
        </p:txBody>
      </p:sp>
      <p:sp>
        <p:nvSpPr>
          <p:cNvPr id="6" name="Content Placeholder 2">
            <a:extLst>
              <a:ext uri="{FF2B5EF4-FFF2-40B4-BE49-F238E27FC236}">
                <a16:creationId xmlns:a16="http://schemas.microsoft.com/office/drawing/2014/main" id="{31F6D3CA-A607-A51C-1510-1060A582CF26}"/>
              </a:ext>
            </a:extLst>
          </p:cNvPr>
          <p:cNvSpPr>
            <a:spLocks noGrp="1"/>
          </p:cNvSpPr>
          <p:nvPr>
            <p:ph idx="1"/>
          </p:nvPr>
        </p:nvSpPr>
        <p:spPr>
          <a:xfrm>
            <a:off x="368828" y="1590314"/>
            <a:ext cx="11509983" cy="4408465"/>
          </a:xfrm>
        </p:spPr>
        <p:txBody>
          <a:bodyPr/>
          <a:lstStyle/>
          <a:p>
            <a:pPr marL="354387" indent="-354387">
              <a:defRPr/>
            </a:pPr>
            <a:r>
              <a:rPr lang="en-GB" sz="2000" kern="100" dirty="0">
                <a:latin typeface="Arial" panose="020B0604020202020204" pitchFamily="34" charset="0"/>
                <a:ea typeface="Aptos" panose="020B0004020202020204" pitchFamily="34" charset="0"/>
                <a:cs typeface="Arial" panose="020B0604020202020204" pitchFamily="34" charset="0"/>
              </a:rPr>
              <a:t>Is there a difference between RO authorization and user consent for applications?</a:t>
            </a:r>
          </a:p>
          <a:p>
            <a:pPr marL="354387" indent="-354387">
              <a:defRPr/>
            </a:pPr>
            <a:r>
              <a:rPr lang="en-US" sz="2000" kern="100" dirty="0">
                <a:effectLst/>
                <a:latin typeface="Arial" panose="020B0604020202020204" pitchFamily="34" charset="0"/>
                <a:ea typeface="Aptos" panose="020B0004020202020204" pitchFamily="34" charset="0"/>
                <a:cs typeface="Arial" panose="020B0604020202020204" pitchFamily="34" charset="0"/>
              </a:rPr>
              <a:t>Does SA3 see any challenges or has feedback on the approaches described in Alternative-A or Alternative-B?</a:t>
            </a:r>
          </a:p>
          <a:p>
            <a:pPr marL="354387" indent="-354387">
              <a:defRPr/>
            </a:pPr>
            <a:r>
              <a:rPr lang="en-US" sz="2000" kern="100" dirty="0">
                <a:latin typeface="Arial" panose="020B0604020202020204" pitchFamily="34" charset="0"/>
                <a:ea typeface="Aptos" panose="020B0004020202020204" pitchFamily="34" charset="0"/>
                <a:cs typeface="Arial" panose="020B0604020202020204" pitchFamily="34" charset="0"/>
              </a:rPr>
              <a:t>Is there any existing work in SA3 related to user consent for applications in Rel-20 5GA?</a:t>
            </a:r>
            <a:endParaRPr lang="en-US" sz="2000" kern="100" dirty="0">
              <a:effectLst/>
              <a:latin typeface="Arial" panose="020B0604020202020204" pitchFamily="34" charset="0"/>
              <a:ea typeface="Aptos" panose="020B0004020202020204" pitchFamily="34" charset="0"/>
              <a:cs typeface="Arial" panose="020B0604020202020204" pitchFamily="34" charset="0"/>
            </a:endParaRPr>
          </a:p>
        </p:txBody>
      </p:sp>
    </p:spTree>
    <p:extLst>
      <p:ext uri="{BB962C8B-B14F-4D97-AF65-F5344CB8AC3E}">
        <p14:creationId xmlns:p14="http://schemas.microsoft.com/office/powerpoint/2010/main" val="3166962010"/>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Metadata/LabelInfo.xml><?xml version="1.0" encoding="utf-8"?>
<clbl:labelList xmlns:clbl="http://schemas.microsoft.com/office/2020/mipLabelMetadata">
  <clbl:label id="{98e9ba89-e1a1-4e38-9007-8bdabc25de1d}" enabled="0" method="" siteId="{98e9ba89-e1a1-4e38-9007-8bdabc25de1d}" removed="1"/>
</clbl:labelList>
</file>

<file path=docProps/app.xml><?xml version="1.0" encoding="utf-8"?>
<Properties xmlns="http://schemas.openxmlformats.org/officeDocument/2006/extended-properties" xmlns:vt="http://schemas.openxmlformats.org/officeDocument/2006/docPropsVTypes">
  <Template>Office Theme</Template>
  <TotalTime>37119</TotalTime>
  <Words>490</Words>
  <Application>Microsoft Office PowerPoint</Application>
  <PresentationFormat>Widescreen</PresentationFormat>
  <Paragraphs>31</Paragraphs>
  <Slides>5</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5</vt:i4>
      </vt:variant>
    </vt:vector>
  </HeadingPairs>
  <TitlesOfParts>
    <vt:vector size="13" baseType="lpstr">
      <vt:lpstr>Malgun Gothic</vt:lpstr>
      <vt:lpstr>SimSun</vt:lpstr>
      <vt:lpstr>Aptos</vt:lpstr>
      <vt:lpstr>Arial</vt:lpstr>
      <vt:lpstr>Calibri</vt:lpstr>
      <vt:lpstr>Calibri Light</vt:lpstr>
      <vt:lpstr>Times New Roman</vt:lpstr>
      <vt:lpstr>Office Theme</vt:lpstr>
      <vt:lpstr>   Way forward for  consolidated architecture for user consent management  versus  resource owner authorization in CAPIF</vt:lpstr>
      <vt:lpstr>Background</vt:lpstr>
      <vt:lpstr>Alternative-A, proposed way forward</vt:lpstr>
      <vt:lpstr>Alternative-B, proposed way forward</vt:lpstr>
      <vt:lpstr>Questions for joint discussion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Atle Monrad (Consultant)</cp:lastModifiedBy>
  <cp:revision>2330</cp:revision>
  <dcterms:created xsi:type="dcterms:W3CDTF">2010-02-05T13:52:04Z</dcterms:created>
  <dcterms:modified xsi:type="dcterms:W3CDTF">2025-04-08T11:55:58Z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NSCPROP_SA">
    <vt:lpwstr>C:\mySingle\TEMP\ETSI Webinar - Harmonizing Edge Computing Standards.pptx</vt:lpwstr>
  </property>
  <property fmtid="{D5CDD505-2E9C-101B-9397-08002B2CF9AE}" pid="4" name="MSIP_Label_4d2f777e-4347-4fc6-823a-b44ab313546a_Enabled">
    <vt:lpwstr>true</vt:lpwstr>
  </property>
  <property fmtid="{D5CDD505-2E9C-101B-9397-08002B2CF9AE}" pid="5" name="MSIP_Label_4d2f777e-4347-4fc6-823a-b44ab313546a_SetDate">
    <vt:lpwstr>2024-07-16T16:46:29Z</vt:lpwstr>
  </property>
  <property fmtid="{D5CDD505-2E9C-101B-9397-08002B2CF9AE}" pid="6" name="MSIP_Label_4d2f777e-4347-4fc6-823a-b44ab313546a_Method">
    <vt:lpwstr>Standard</vt:lpwstr>
  </property>
  <property fmtid="{D5CDD505-2E9C-101B-9397-08002B2CF9AE}" pid="7" name="MSIP_Label_4d2f777e-4347-4fc6-823a-b44ab313546a_Name">
    <vt:lpwstr>Non-Public</vt:lpwstr>
  </property>
  <property fmtid="{D5CDD505-2E9C-101B-9397-08002B2CF9AE}" pid="8" name="MSIP_Label_4d2f777e-4347-4fc6-823a-b44ab313546a_SiteId">
    <vt:lpwstr>e351b779-f6d5-4e50-8568-80e922d180ae</vt:lpwstr>
  </property>
  <property fmtid="{D5CDD505-2E9C-101B-9397-08002B2CF9AE}" pid="9" name="MSIP_Label_4d2f777e-4347-4fc6-823a-b44ab313546a_ActionId">
    <vt:lpwstr>7180139b-377d-4d1a-aefb-0e6ae8e40984</vt:lpwstr>
  </property>
  <property fmtid="{D5CDD505-2E9C-101B-9397-08002B2CF9AE}" pid="10" name="MSIP_Label_4d2f777e-4347-4fc6-823a-b44ab313546a_ContentBits">
    <vt:lpwstr>0</vt:lpwstr>
  </property>
</Properties>
</file>